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2" r:id="rId12"/>
    <p:sldId id="268" r:id="rId13"/>
    <p:sldId id="270" r:id="rId14"/>
    <p:sldId id="271" r:id="rId15"/>
    <p:sldId id="301" r:id="rId16"/>
    <p:sldId id="299" r:id="rId17"/>
    <p:sldId id="281" r:id="rId18"/>
    <p:sldId id="300" r:id="rId19"/>
    <p:sldId id="302" r:id="rId20"/>
    <p:sldId id="279" r:id="rId21"/>
    <p:sldId id="283" r:id="rId22"/>
    <p:sldId id="282" r:id="rId23"/>
    <p:sldId id="305" r:id="rId24"/>
    <p:sldId id="284" r:id="rId25"/>
    <p:sldId id="30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6" r:id="rId40"/>
    <p:sldId id="26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Exo 2" panose="020B0604020202020204" charset="0"/>
      <p:regular r:id="rId48"/>
      <p:bold r:id="rId49"/>
      <p:italic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Helvetica" panose="020B0604020202020204" pitchFamily="34" charset="0"/>
      <p:regular r:id="rId56"/>
      <p:bold r:id="rId57"/>
      <p:italic r:id="rId58"/>
      <p:boldItalic r:id="rId59"/>
    </p:embeddedFont>
    <p:embeddedFont>
      <p:font typeface="Red Hat Display" panose="020B0604020202020204" charset="0"/>
      <p:regular r:id="rId60"/>
      <p:bold r:id="rId61"/>
      <p:italic r:id="rId62"/>
      <p:boldItalic r:id="rId63"/>
    </p:embeddedFont>
    <p:embeddedFont>
      <p:font typeface="Red Hat Text" panose="020B0604020202020204" charset="0"/>
      <p:regular r:id="rId64"/>
      <p:bold r:id="rId65"/>
      <p:italic r:id="rId66"/>
      <p:boldItalic r:id="rId67"/>
    </p:embeddedFon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Roboto Condensed" panose="020B060402020202020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bold r:id="rId77"/>
      <p:italic r:id="rId78"/>
      <p:boldItalic r:id="rId79"/>
    </p:embeddedFont>
    <p:embeddedFont>
      <p:font typeface="Squada One" panose="020B060402020202020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font" Target="fonts/font35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font" Target="fonts/font3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6.xml"/><Relationship Id="rId71" Type="http://schemas.openxmlformats.org/officeDocument/2006/relationships/font" Target="fonts/font2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66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96123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30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parámetros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228017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49">
            <a:extLst>
              <a:ext uri="{FF2B5EF4-FFF2-40B4-BE49-F238E27FC236}">
                <a16:creationId xmlns:a16="http://schemas.microsoft.com/office/drawing/2014/main" id="{AC45D5A6-B1C6-42EC-9C0C-306E9CE486AC}"/>
              </a:ext>
            </a:extLst>
          </p:cNvPr>
          <p:cNvGrpSpPr/>
          <p:nvPr/>
        </p:nvGrpSpPr>
        <p:grpSpPr>
          <a:xfrm>
            <a:off x="1086763" y="1701635"/>
            <a:ext cx="1048497" cy="509183"/>
            <a:chOff x="623889" y="2465648"/>
            <a:chExt cx="1824216" cy="720080"/>
          </a:xfrm>
        </p:grpSpPr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BE247772-0E56-4B61-B246-FBB1AFAF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: Shape 26">
              <a:extLst>
                <a:ext uri="{FF2B5EF4-FFF2-40B4-BE49-F238E27FC236}">
                  <a16:creationId xmlns:a16="http://schemas.microsoft.com/office/drawing/2014/main" id="{27576DBC-E85B-461B-B2C1-1F2EDAC1F749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ight Triangle 2">
              <a:extLst>
                <a:ext uri="{FF2B5EF4-FFF2-40B4-BE49-F238E27FC236}">
                  <a16:creationId xmlns:a16="http://schemas.microsoft.com/office/drawing/2014/main" id="{D31B0113-5747-4892-A952-2FE170F0EDE1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5" name="Group 122">
            <a:extLst>
              <a:ext uri="{FF2B5EF4-FFF2-40B4-BE49-F238E27FC236}">
                <a16:creationId xmlns:a16="http://schemas.microsoft.com/office/drawing/2014/main" id="{DA7FEF22-2F85-40CA-BCFD-5B1A5BE103A7}"/>
              </a:ext>
            </a:extLst>
          </p:cNvPr>
          <p:cNvGrpSpPr/>
          <p:nvPr/>
        </p:nvGrpSpPr>
        <p:grpSpPr>
          <a:xfrm>
            <a:off x="6751592" y="1664300"/>
            <a:ext cx="1176595" cy="509183"/>
            <a:chOff x="7696807" y="2465648"/>
            <a:chExt cx="2047088" cy="720080"/>
          </a:xfrm>
        </p:grpSpPr>
        <p:sp>
          <p:nvSpPr>
            <p:cNvPr id="346" name="Freeform: Shape 14">
              <a:extLst>
                <a:ext uri="{FF2B5EF4-FFF2-40B4-BE49-F238E27FC236}">
                  <a16:creationId xmlns:a16="http://schemas.microsoft.com/office/drawing/2014/main" id="{C115AAC2-3A6C-4C20-906C-213CD20E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: Shape 30">
              <a:extLst>
                <a:ext uri="{FF2B5EF4-FFF2-40B4-BE49-F238E27FC236}">
                  <a16:creationId xmlns:a16="http://schemas.microsoft.com/office/drawing/2014/main" id="{4AC58004-650B-4EE3-9D81-D6EBDEA1D33D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ight Triangle 18">
              <a:extLst>
                <a:ext uri="{FF2B5EF4-FFF2-40B4-BE49-F238E27FC236}">
                  <a16:creationId xmlns:a16="http://schemas.microsoft.com/office/drawing/2014/main" id="{8D4BC9D9-E7D8-4D76-8EF5-245969E3D009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9" name="Group 123">
            <a:extLst>
              <a:ext uri="{FF2B5EF4-FFF2-40B4-BE49-F238E27FC236}">
                <a16:creationId xmlns:a16="http://schemas.microsoft.com/office/drawing/2014/main" id="{DCBC10AF-B436-4AB9-9229-00F74139A7BA}"/>
              </a:ext>
            </a:extLst>
          </p:cNvPr>
          <p:cNvGrpSpPr/>
          <p:nvPr/>
        </p:nvGrpSpPr>
        <p:grpSpPr>
          <a:xfrm>
            <a:off x="5342479" y="1675094"/>
            <a:ext cx="1177779" cy="509183"/>
            <a:chOff x="5870532" y="2465648"/>
            <a:chExt cx="2049145" cy="720080"/>
          </a:xfrm>
        </p:grpSpPr>
        <p:sp>
          <p:nvSpPr>
            <p:cNvPr id="350" name="Freeform: Shape 12">
              <a:extLst>
                <a:ext uri="{FF2B5EF4-FFF2-40B4-BE49-F238E27FC236}">
                  <a16:creationId xmlns:a16="http://schemas.microsoft.com/office/drawing/2014/main" id="{24BC8DDE-B97E-4F55-BF0C-8B7C87B4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: Shape 29">
              <a:extLst>
                <a:ext uri="{FF2B5EF4-FFF2-40B4-BE49-F238E27FC236}">
                  <a16:creationId xmlns:a16="http://schemas.microsoft.com/office/drawing/2014/main" id="{6D43F8D2-BFE4-41F1-A5DD-BD0D91F8A23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ight Triangle 20">
              <a:extLst>
                <a:ext uri="{FF2B5EF4-FFF2-40B4-BE49-F238E27FC236}">
                  <a16:creationId xmlns:a16="http://schemas.microsoft.com/office/drawing/2014/main" id="{F6BBFA65-EA27-4DCD-8669-BB8809695AB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3" name="Group 124">
            <a:extLst>
              <a:ext uri="{FF2B5EF4-FFF2-40B4-BE49-F238E27FC236}">
                <a16:creationId xmlns:a16="http://schemas.microsoft.com/office/drawing/2014/main" id="{4EFA3AC9-F65F-4517-8DA4-76F4E3CF752A}"/>
              </a:ext>
            </a:extLst>
          </p:cNvPr>
          <p:cNvGrpSpPr/>
          <p:nvPr/>
        </p:nvGrpSpPr>
        <p:grpSpPr>
          <a:xfrm>
            <a:off x="3822592" y="1693531"/>
            <a:ext cx="1177777" cy="509183"/>
            <a:chOff x="4044259" y="2465648"/>
            <a:chExt cx="2049144" cy="720080"/>
          </a:xfrm>
        </p:grpSpPr>
        <p:sp>
          <p:nvSpPr>
            <p:cNvPr id="354" name="Freeform: Shape 10">
              <a:extLst>
                <a:ext uri="{FF2B5EF4-FFF2-40B4-BE49-F238E27FC236}">
                  <a16:creationId xmlns:a16="http://schemas.microsoft.com/office/drawing/2014/main" id="{33712BB2-D797-4522-B328-DEF22EA6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: Shape 28">
              <a:extLst>
                <a:ext uri="{FF2B5EF4-FFF2-40B4-BE49-F238E27FC236}">
                  <a16:creationId xmlns:a16="http://schemas.microsoft.com/office/drawing/2014/main" id="{6DF41992-6A76-42E0-A035-B8E26CCF6D72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Right Triangle 22">
              <a:extLst>
                <a:ext uri="{FF2B5EF4-FFF2-40B4-BE49-F238E27FC236}">
                  <a16:creationId xmlns:a16="http://schemas.microsoft.com/office/drawing/2014/main" id="{E8161797-A9E2-436F-AC50-CC479B7B7203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7" name="Group 125">
            <a:extLst>
              <a:ext uri="{FF2B5EF4-FFF2-40B4-BE49-F238E27FC236}">
                <a16:creationId xmlns:a16="http://schemas.microsoft.com/office/drawing/2014/main" id="{A29ED790-D544-41BB-8456-D1D20A82B068}"/>
              </a:ext>
            </a:extLst>
          </p:cNvPr>
          <p:cNvGrpSpPr/>
          <p:nvPr/>
        </p:nvGrpSpPr>
        <p:grpSpPr>
          <a:xfrm>
            <a:off x="2361410" y="1676651"/>
            <a:ext cx="1173611" cy="509183"/>
            <a:chOff x="2225234" y="2465648"/>
            <a:chExt cx="2041895" cy="720080"/>
          </a:xfrm>
        </p:grpSpPr>
        <p:sp>
          <p:nvSpPr>
            <p:cNvPr id="358" name="Freeform: Shape 8">
              <a:extLst>
                <a:ext uri="{FF2B5EF4-FFF2-40B4-BE49-F238E27FC236}">
                  <a16:creationId xmlns:a16="http://schemas.microsoft.com/office/drawing/2014/main" id="{1517A08D-3633-4F88-BB9D-B543EF9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: Shape 27">
              <a:extLst>
                <a:ext uri="{FF2B5EF4-FFF2-40B4-BE49-F238E27FC236}">
                  <a16:creationId xmlns:a16="http://schemas.microsoft.com/office/drawing/2014/main" id="{3EBC911D-58BF-40D7-81B8-BABE4956EC47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Right Triangle 24">
              <a:extLst>
                <a:ext uri="{FF2B5EF4-FFF2-40B4-BE49-F238E27FC236}">
                  <a16:creationId xmlns:a16="http://schemas.microsoft.com/office/drawing/2014/main" id="{4438A2F0-9BAF-4E2A-9E07-925DE9B8C15F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8" name="Group 49">
            <a:extLst>
              <a:ext uri="{FF2B5EF4-FFF2-40B4-BE49-F238E27FC236}">
                <a16:creationId xmlns:a16="http://schemas.microsoft.com/office/drawing/2014/main" id="{44F01D6C-4A7E-4EF2-A5A2-8E1BAB5F807A}"/>
              </a:ext>
            </a:extLst>
          </p:cNvPr>
          <p:cNvGrpSpPr/>
          <p:nvPr/>
        </p:nvGrpSpPr>
        <p:grpSpPr>
          <a:xfrm rot="10800000">
            <a:off x="7130723" y="3340764"/>
            <a:ext cx="1048497" cy="509183"/>
            <a:chOff x="623889" y="2465648"/>
            <a:chExt cx="1824216" cy="720080"/>
          </a:xfrm>
        </p:grpSpPr>
        <p:sp>
          <p:nvSpPr>
            <p:cNvPr id="399" name="Rectangle 6">
              <a:extLst>
                <a:ext uri="{FF2B5EF4-FFF2-40B4-BE49-F238E27FC236}">
                  <a16:creationId xmlns:a16="http://schemas.microsoft.com/office/drawing/2014/main" id="{9F13F524-0BF4-49C3-A613-6FDBD25B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: Shape 26">
              <a:extLst>
                <a:ext uri="{FF2B5EF4-FFF2-40B4-BE49-F238E27FC236}">
                  <a16:creationId xmlns:a16="http://schemas.microsoft.com/office/drawing/2014/main" id="{701B372E-9001-4898-B16B-82B993656B94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ight Triangle 2">
              <a:extLst>
                <a:ext uri="{FF2B5EF4-FFF2-40B4-BE49-F238E27FC236}">
                  <a16:creationId xmlns:a16="http://schemas.microsoft.com/office/drawing/2014/main" id="{BCC03F6E-CB77-4DB3-9DC9-FE6298292DF4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0" name="Group 124">
            <a:extLst>
              <a:ext uri="{FF2B5EF4-FFF2-40B4-BE49-F238E27FC236}">
                <a16:creationId xmlns:a16="http://schemas.microsoft.com/office/drawing/2014/main" id="{9F2C33C6-39A2-4742-9746-2F21AC65587E}"/>
              </a:ext>
            </a:extLst>
          </p:cNvPr>
          <p:cNvGrpSpPr/>
          <p:nvPr/>
        </p:nvGrpSpPr>
        <p:grpSpPr>
          <a:xfrm rot="10800000">
            <a:off x="3909861" y="3398162"/>
            <a:ext cx="1177777" cy="509183"/>
            <a:chOff x="4044259" y="2465648"/>
            <a:chExt cx="2049144" cy="720080"/>
          </a:xfrm>
        </p:grpSpPr>
        <p:sp>
          <p:nvSpPr>
            <p:cNvPr id="411" name="Freeform: Shape 10">
              <a:extLst>
                <a:ext uri="{FF2B5EF4-FFF2-40B4-BE49-F238E27FC236}">
                  <a16:creationId xmlns:a16="http://schemas.microsoft.com/office/drawing/2014/main" id="{A4E50A23-54FC-463D-8073-029278B2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: Shape 28">
              <a:extLst>
                <a:ext uri="{FF2B5EF4-FFF2-40B4-BE49-F238E27FC236}">
                  <a16:creationId xmlns:a16="http://schemas.microsoft.com/office/drawing/2014/main" id="{C23816EC-F60F-4F19-A88E-E504CD13FE5E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ight Triangle 22">
              <a:extLst>
                <a:ext uri="{FF2B5EF4-FFF2-40B4-BE49-F238E27FC236}">
                  <a16:creationId xmlns:a16="http://schemas.microsoft.com/office/drawing/2014/main" id="{FEA45EE0-A738-43BB-B7F1-7245DD1354A5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125">
            <a:extLst>
              <a:ext uri="{FF2B5EF4-FFF2-40B4-BE49-F238E27FC236}">
                <a16:creationId xmlns:a16="http://schemas.microsoft.com/office/drawing/2014/main" id="{E303B73B-3611-4AE1-AD43-5C6368D26A27}"/>
              </a:ext>
            </a:extLst>
          </p:cNvPr>
          <p:cNvGrpSpPr/>
          <p:nvPr/>
        </p:nvGrpSpPr>
        <p:grpSpPr>
          <a:xfrm rot="10800000">
            <a:off x="5431222" y="3459251"/>
            <a:ext cx="1173611" cy="509183"/>
            <a:chOff x="2225234" y="2465648"/>
            <a:chExt cx="2041895" cy="720080"/>
          </a:xfrm>
        </p:grpSpPr>
        <p:sp>
          <p:nvSpPr>
            <p:cNvPr id="415" name="Freeform: Shape 8">
              <a:extLst>
                <a:ext uri="{FF2B5EF4-FFF2-40B4-BE49-F238E27FC236}">
                  <a16:creationId xmlns:a16="http://schemas.microsoft.com/office/drawing/2014/main" id="{F9C57C1F-6DB4-4A08-B0EC-8444DCB9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: Shape 27">
              <a:extLst>
                <a:ext uri="{FF2B5EF4-FFF2-40B4-BE49-F238E27FC236}">
                  <a16:creationId xmlns:a16="http://schemas.microsoft.com/office/drawing/2014/main" id="{D9634E71-ED98-4DF0-BDDB-C10FDA0D3418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ight Triangle 24">
              <a:extLst>
                <a:ext uri="{FF2B5EF4-FFF2-40B4-BE49-F238E27FC236}">
                  <a16:creationId xmlns:a16="http://schemas.microsoft.com/office/drawing/2014/main" id="{6B9F61EC-F0F9-4B85-834A-92D0BBC17860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9" name="TextBox 58">
            <a:extLst>
              <a:ext uri="{FF2B5EF4-FFF2-40B4-BE49-F238E27FC236}">
                <a16:creationId xmlns:a16="http://schemas.microsoft.com/office/drawing/2014/main" id="{84A73566-51C4-4AD3-BACB-CD8F2497FE29}"/>
              </a:ext>
            </a:extLst>
          </p:cNvPr>
          <p:cNvSpPr txBox="1"/>
          <p:nvPr/>
        </p:nvSpPr>
        <p:spPr>
          <a:xfrm>
            <a:off x="6965154" y="129857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5</a:t>
            </a:r>
          </a:p>
        </p:txBody>
      </p:sp>
      <p:sp>
        <p:nvSpPr>
          <p:cNvPr id="460" name="TextBox 60">
            <a:extLst>
              <a:ext uri="{FF2B5EF4-FFF2-40B4-BE49-F238E27FC236}">
                <a16:creationId xmlns:a16="http://schemas.microsoft.com/office/drawing/2014/main" id="{63A9B853-870D-4FD0-9EC5-85D98FDC5B5F}"/>
              </a:ext>
            </a:extLst>
          </p:cNvPr>
          <p:cNvSpPr txBox="1"/>
          <p:nvPr/>
        </p:nvSpPr>
        <p:spPr>
          <a:xfrm>
            <a:off x="1154492" y="1344809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</a:t>
            </a:r>
          </a:p>
        </p:txBody>
      </p:sp>
      <p:sp>
        <p:nvSpPr>
          <p:cNvPr id="461" name="TextBox 62">
            <a:extLst>
              <a:ext uri="{FF2B5EF4-FFF2-40B4-BE49-F238E27FC236}">
                <a16:creationId xmlns:a16="http://schemas.microsoft.com/office/drawing/2014/main" id="{7965C172-E33C-4B9F-A819-1C523B9070F2}"/>
              </a:ext>
            </a:extLst>
          </p:cNvPr>
          <p:cNvSpPr txBox="1"/>
          <p:nvPr/>
        </p:nvSpPr>
        <p:spPr>
          <a:xfrm>
            <a:off x="2594094" y="1321991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2</a:t>
            </a:r>
          </a:p>
        </p:txBody>
      </p:sp>
      <p:sp>
        <p:nvSpPr>
          <p:cNvPr id="462" name="TextBox 64">
            <a:extLst>
              <a:ext uri="{FF2B5EF4-FFF2-40B4-BE49-F238E27FC236}">
                <a16:creationId xmlns:a16="http://schemas.microsoft.com/office/drawing/2014/main" id="{0A766790-C7E5-42E5-8817-619D6E59FACA}"/>
              </a:ext>
            </a:extLst>
          </p:cNvPr>
          <p:cNvSpPr txBox="1"/>
          <p:nvPr/>
        </p:nvSpPr>
        <p:spPr>
          <a:xfrm>
            <a:off x="4053131" y="1335002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3</a:t>
            </a:r>
          </a:p>
        </p:txBody>
      </p:sp>
      <p:sp>
        <p:nvSpPr>
          <p:cNvPr id="463" name="TextBox 66">
            <a:extLst>
              <a:ext uri="{FF2B5EF4-FFF2-40B4-BE49-F238E27FC236}">
                <a16:creationId xmlns:a16="http://schemas.microsoft.com/office/drawing/2014/main" id="{552EAD79-639A-49F1-83D9-5127EF4C2190}"/>
              </a:ext>
            </a:extLst>
          </p:cNvPr>
          <p:cNvSpPr txBox="1"/>
          <p:nvPr/>
        </p:nvSpPr>
        <p:spPr>
          <a:xfrm>
            <a:off x="5637921" y="130152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4</a:t>
            </a:r>
          </a:p>
        </p:txBody>
      </p:sp>
      <p:sp>
        <p:nvSpPr>
          <p:cNvPr id="465" name="TextBox 60">
            <a:extLst>
              <a:ext uri="{FF2B5EF4-FFF2-40B4-BE49-F238E27FC236}">
                <a16:creationId xmlns:a16="http://schemas.microsoft.com/office/drawing/2014/main" id="{2604352D-F711-425A-8CEA-18C6CE247D1D}"/>
              </a:ext>
            </a:extLst>
          </p:cNvPr>
          <p:cNvSpPr txBox="1"/>
          <p:nvPr/>
        </p:nvSpPr>
        <p:spPr>
          <a:xfrm>
            <a:off x="7252215" y="299106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6</a:t>
            </a:r>
          </a:p>
        </p:txBody>
      </p:sp>
      <p:sp>
        <p:nvSpPr>
          <p:cNvPr id="466" name="TextBox 62">
            <a:extLst>
              <a:ext uri="{FF2B5EF4-FFF2-40B4-BE49-F238E27FC236}">
                <a16:creationId xmlns:a16="http://schemas.microsoft.com/office/drawing/2014/main" id="{8CDD5F10-2283-4C28-A43D-CCAF9FEAB927}"/>
              </a:ext>
            </a:extLst>
          </p:cNvPr>
          <p:cNvSpPr txBox="1"/>
          <p:nvPr/>
        </p:nvSpPr>
        <p:spPr>
          <a:xfrm>
            <a:off x="5645731" y="309700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7</a:t>
            </a:r>
          </a:p>
        </p:txBody>
      </p:sp>
      <p:sp>
        <p:nvSpPr>
          <p:cNvPr id="467" name="TextBox 64">
            <a:extLst>
              <a:ext uri="{FF2B5EF4-FFF2-40B4-BE49-F238E27FC236}">
                <a16:creationId xmlns:a16="http://schemas.microsoft.com/office/drawing/2014/main" id="{836D1EF8-3D0A-404D-B5CF-003A6B67CD7D}"/>
              </a:ext>
            </a:extLst>
          </p:cNvPr>
          <p:cNvSpPr txBox="1"/>
          <p:nvPr/>
        </p:nvSpPr>
        <p:spPr>
          <a:xfrm>
            <a:off x="4116624" y="3046763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8</a:t>
            </a: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87160CC2-E3D9-4C0D-AA3A-2B226958B0DE}"/>
              </a:ext>
            </a:extLst>
          </p:cNvPr>
          <p:cNvSpPr/>
          <p:nvPr/>
        </p:nvSpPr>
        <p:spPr>
          <a:xfrm>
            <a:off x="675060" y="224441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Planteamiento de una idea</a:t>
            </a:r>
          </a:p>
        </p:txBody>
      </p:sp>
      <p:sp>
        <p:nvSpPr>
          <p:cNvPr id="470" name="Rectangle 35">
            <a:extLst>
              <a:ext uri="{FF2B5EF4-FFF2-40B4-BE49-F238E27FC236}">
                <a16:creationId xmlns:a16="http://schemas.microsoft.com/office/drawing/2014/main" id="{BF60CA3A-FD7E-4F02-AF85-3A74192472EF}"/>
              </a:ext>
            </a:extLst>
          </p:cNvPr>
          <p:cNvSpPr/>
          <p:nvPr/>
        </p:nvSpPr>
        <p:spPr>
          <a:xfrm>
            <a:off x="2328571" y="224363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del problema</a:t>
            </a:r>
          </a:p>
        </p:txBody>
      </p:sp>
      <p:sp>
        <p:nvSpPr>
          <p:cNvPr id="471" name="Rectangle 35">
            <a:extLst>
              <a:ext uri="{FF2B5EF4-FFF2-40B4-BE49-F238E27FC236}">
                <a16:creationId xmlns:a16="http://schemas.microsoft.com/office/drawing/2014/main" id="{7B0090E7-344A-41B2-92AB-D313735D9988}"/>
              </a:ext>
            </a:extLst>
          </p:cNvPr>
          <p:cNvSpPr/>
          <p:nvPr/>
        </p:nvSpPr>
        <p:spPr>
          <a:xfrm>
            <a:off x="3900620" y="2236883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Revisión de información actual</a:t>
            </a:r>
          </a:p>
        </p:txBody>
      </p:sp>
      <p:sp>
        <p:nvSpPr>
          <p:cNvPr id="472" name="Rectangle 35">
            <a:extLst>
              <a:ext uri="{FF2B5EF4-FFF2-40B4-BE49-F238E27FC236}">
                <a16:creationId xmlns:a16="http://schemas.microsoft.com/office/drawing/2014/main" id="{D78D1C2C-99E5-40CC-852D-064435B08BDF}"/>
              </a:ext>
            </a:extLst>
          </p:cNvPr>
          <p:cNvSpPr/>
          <p:nvPr/>
        </p:nvSpPr>
        <p:spPr>
          <a:xfrm>
            <a:off x="5393105" y="2256938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Visualización de alcance</a:t>
            </a:r>
          </a:p>
        </p:txBody>
      </p:sp>
      <p:sp>
        <p:nvSpPr>
          <p:cNvPr id="473" name="Rectangle 35">
            <a:extLst>
              <a:ext uri="{FF2B5EF4-FFF2-40B4-BE49-F238E27FC236}">
                <a16:creationId xmlns:a16="http://schemas.microsoft.com/office/drawing/2014/main" id="{0BC09E45-87C2-450C-A893-933E2F9AB51B}"/>
              </a:ext>
            </a:extLst>
          </p:cNvPr>
          <p:cNvSpPr/>
          <p:nvPr/>
        </p:nvSpPr>
        <p:spPr>
          <a:xfrm>
            <a:off x="6965154" y="2236883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Establecer hipótesis y variables presentes</a:t>
            </a:r>
          </a:p>
        </p:txBody>
      </p:sp>
      <p:sp>
        <p:nvSpPr>
          <p:cNvPr id="476" name="Rectangle 35">
            <a:extLst>
              <a:ext uri="{FF2B5EF4-FFF2-40B4-BE49-F238E27FC236}">
                <a16:creationId xmlns:a16="http://schemas.microsoft.com/office/drawing/2014/main" id="{139192CD-71A2-473F-879D-6C8CBB0C9FA5}"/>
              </a:ext>
            </a:extLst>
          </p:cNvPr>
          <p:cNvSpPr/>
          <p:nvPr/>
        </p:nvSpPr>
        <p:spPr>
          <a:xfrm>
            <a:off x="3762567" y="4018802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Recolección de datos</a:t>
            </a:r>
          </a:p>
        </p:txBody>
      </p:sp>
      <p:sp>
        <p:nvSpPr>
          <p:cNvPr id="477" name="Rectangle 35">
            <a:extLst>
              <a:ext uri="{FF2B5EF4-FFF2-40B4-BE49-F238E27FC236}">
                <a16:creationId xmlns:a16="http://schemas.microsoft.com/office/drawing/2014/main" id="{DEE63D91-C654-428A-9023-57555ABBC6FB}"/>
              </a:ext>
            </a:extLst>
          </p:cNvPr>
          <p:cNvSpPr/>
          <p:nvPr/>
        </p:nvSpPr>
        <p:spPr>
          <a:xfrm>
            <a:off x="5294567" y="4039115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y selección de muestra</a:t>
            </a:r>
          </a:p>
        </p:txBody>
      </p:sp>
      <p:sp>
        <p:nvSpPr>
          <p:cNvPr id="478" name="Rectangle 35">
            <a:extLst>
              <a:ext uri="{FF2B5EF4-FFF2-40B4-BE49-F238E27FC236}">
                <a16:creationId xmlns:a16="http://schemas.microsoft.com/office/drawing/2014/main" id="{024A12E4-BF07-421C-BE1F-7F932113E6F1}"/>
              </a:ext>
            </a:extLst>
          </p:cNvPr>
          <p:cNvSpPr/>
          <p:nvPr/>
        </p:nvSpPr>
        <p:spPr>
          <a:xfrm>
            <a:off x="6908043" y="3921118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Desarrollo de diseño de investigación </a:t>
            </a:r>
          </a:p>
        </p:txBody>
      </p:sp>
      <p:sp>
        <p:nvSpPr>
          <p:cNvPr id="484" name="Google Shape;276;p46">
            <a:extLst>
              <a:ext uri="{FF2B5EF4-FFF2-40B4-BE49-F238E27FC236}">
                <a16:creationId xmlns:a16="http://schemas.microsoft.com/office/drawing/2014/main" id="{F191119F-F56F-46B8-AFA8-11907618AD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5325" y="352425"/>
            <a:ext cx="5213350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485" name="Google Shape;246;p42">
            <a:extLst>
              <a:ext uri="{FF2B5EF4-FFF2-40B4-BE49-F238E27FC236}">
                <a16:creationId xmlns:a16="http://schemas.microsoft.com/office/drawing/2014/main" id="{9E626722-6CD4-490B-BE68-E76E6DA2B0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roup 122">
            <a:extLst>
              <a:ext uri="{FF2B5EF4-FFF2-40B4-BE49-F238E27FC236}">
                <a16:creationId xmlns:a16="http://schemas.microsoft.com/office/drawing/2014/main" id="{454B0801-0D70-4FC8-BCFC-676C71CE5A3F}"/>
              </a:ext>
            </a:extLst>
          </p:cNvPr>
          <p:cNvGrpSpPr/>
          <p:nvPr/>
        </p:nvGrpSpPr>
        <p:grpSpPr>
          <a:xfrm rot="10800000">
            <a:off x="879651" y="3497117"/>
            <a:ext cx="1176595" cy="509183"/>
            <a:chOff x="7696807" y="2465648"/>
            <a:chExt cx="2047088" cy="720080"/>
          </a:xfrm>
        </p:grpSpPr>
        <p:sp>
          <p:nvSpPr>
            <p:cNvPr id="65" name="Freeform: Shape 14">
              <a:extLst>
                <a:ext uri="{FF2B5EF4-FFF2-40B4-BE49-F238E27FC236}">
                  <a16:creationId xmlns:a16="http://schemas.microsoft.com/office/drawing/2014/main" id="{4CF32619-A517-4D06-927B-B91D63CC2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30">
              <a:extLst>
                <a:ext uri="{FF2B5EF4-FFF2-40B4-BE49-F238E27FC236}">
                  <a16:creationId xmlns:a16="http://schemas.microsoft.com/office/drawing/2014/main" id="{A1D70ACA-094F-4B08-9F03-19E35E93F60C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ight Triangle 18">
              <a:extLst>
                <a:ext uri="{FF2B5EF4-FFF2-40B4-BE49-F238E27FC236}">
                  <a16:creationId xmlns:a16="http://schemas.microsoft.com/office/drawing/2014/main" id="{A542ED90-AC51-4CFC-ACC1-48F698A67365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TextBox 58">
            <a:extLst>
              <a:ext uri="{FF2B5EF4-FFF2-40B4-BE49-F238E27FC236}">
                <a16:creationId xmlns:a16="http://schemas.microsoft.com/office/drawing/2014/main" id="{EEC9E5E4-4A2A-409A-8601-6B2ADC6C006B}"/>
              </a:ext>
            </a:extLst>
          </p:cNvPr>
          <p:cNvSpPr txBox="1"/>
          <p:nvPr/>
        </p:nvSpPr>
        <p:spPr>
          <a:xfrm>
            <a:off x="1004516" y="3119560"/>
            <a:ext cx="110010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10</a:t>
            </a:r>
          </a:p>
        </p:txBody>
      </p:sp>
      <p:sp>
        <p:nvSpPr>
          <p:cNvPr id="69" name="Rectangle 35">
            <a:extLst>
              <a:ext uri="{FF2B5EF4-FFF2-40B4-BE49-F238E27FC236}">
                <a16:creationId xmlns:a16="http://schemas.microsoft.com/office/drawing/2014/main" id="{D925E5F6-6653-4999-BB20-9DC66CB77270}"/>
              </a:ext>
            </a:extLst>
          </p:cNvPr>
          <p:cNvSpPr/>
          <p:nvPr/>
        </p:nvSpPr>
        <p:spPr>
          <a:xfrm>
            <a:off x="779405" y="4005376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Elaboración de reporte de resultados</a:t>
            </a:r>
          </a:p>
        </p:txBody>
      </p:sp>
      <p:grpSp>
        <p:nvGrpSpPr>
          <p:cNvPr id="70" name="Group 123">
            <a:extLst>
              <a:ext uri="{FF2B5EF4-FFF2-40B4-BE49-F238E27FC236}">
                <a16:creationId xmlns:a16="http://schemas.microsoft.com/office/drawing/2014/main" id="{A06458EE-AD42-4C0B-B8A8-8A9A675550D9}"/>
              </a:ext>
            </a:extLst>
          </p:cNvPr>
          <p:cNvGrpSpPr/>
          <p:nvPr/>
        </p:nvGrpSpPr>
        <p:grpSpPr>
          <a:xfrm rot="10800000">
            <a:off x="2389291" y="3446873"/>
            <a:ext cx="1177779" cy="509183"/>
            <a:chOff x="5870532" y="2465648"/>
            <a:chExt cx="2049145" cy="720080"/>
          </a:xfrm>
        </p:grpSpPr>
        <p:sp>
          <p:nvSpPr>
            <p:cNvPr id="71" name="Freeform: Shape 12">
              <a:extLst>
                <a:ext uri="{FF2B5EF4-FFF2-40B4-BE49-F238E27FC236}">
                  <a16:creationId xmlns:a16="http://schemas.microsoft.com/office/drawing/2014/main" id="{17AB9026-9A2D-49EC-A373-1C8265824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9">
              <a:extLst>
                <a:ext uri="{FF2B5EF4-FFF2-40B4-BE49-F238E27FC236}">
                  <a16:creationId xmlns:a16="http://schemas.microsoft.com/office/drawing/2014/main" id="{287E8760-26F2-4814-BDB7-0838DB4037FF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ight Triangle 20">
              <a:extLst>
                <a:ext uri="{FF2B5EF4-FFF2-40B4-BE49-F238E27FC236}">
                  <a16:creationId xmlns:a16="http://schemas.microsoft.com/office/drawing/2014/main" id="{0CA5C3A0-AFBC-4D1D-BEAF-27D375AE3A82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66">
            <a:extLst>
              <a:ext uri="{FF2B5EF4-FFF2-40B4-BE49-F238E27FC236}">
                <a16:creationId xmlns:a16="http://schemas.microsoft.com/office/drawing/2014/main" id="{05FB42FC-7127-446B-889C-F5D00B6A20B2}"/>
              </a:ext>
            </a:extLst>
          </p:cNvPr>
          <p:cNvSpPr txBox="1"/>
          <p:nvPr/>
        </p:nvSpPr>
        <p:spPr>
          <a:xfrm>
            <a:off x="2656873" y="3060100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9</a:t>
            </a:r>
          </a:p>
        </p:txBody>
      </p:sp>
      <p:sp>
        <p:nvSpPr>
          <p:cNvPr id="75" name="Rectangle 35">
            <a:extLst>
              <a:ext uri="{FF2B5EF4-FFF2-40B4-BE49-F238E27FC236}">
                <a16:creationId xmlns:a16="http://schemas.microsoft.com/office/drawing/2014/main" id="{79B28F04-4647-44B7-A18F-12F41875D421}"/>
              </a:ext>
            </a:extLst>
          </p:cNvPr>
          <p:cNvSpPr/>
          <p:nvPr/>
        </p:nvSpPr>
        <p:spPr>
          <a:xfrm>
            <a:off x="2212304" y="4023537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Análisis de los datos</a:t>
            </a:r>
          </a:p>
        </p:txBody>
      </p:sp>
    </p:spTree>
    <p:extLst>
      <p:ext uri="{BB962C8B-B14F-4D97-AF65-F5344CB8AC3E}">
        <p14:creationId xmlns:p14="http://schemas.microsoft.com/office/powerpoint/2010/main" val="91927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LÍNEA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/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Cambios de presión arterial inducidos, mediante el cambio 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𝑪𝑶</m:t>
                          </m:r>
                        </m:e>
                        <m:sub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en la sangre.</a:t>
                  </a:r>
                  <a:endParaRPr sz="11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blipFill>
                  <a:blip r:embed="rId2"/>
                  <a:stretch>
                    <a:fillRect t="-27586" b="-33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y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  <p:pic>
        <p:nvPicPr>
          <p:cNvPr id="44" name="Google Shape;246;p42">
            <a:extLst>
              <a:ext uri="{FF2B5EF4-FFF2-40B4-BE49-F238E27FC236}">
                <a16:creationId xmlns:a16="http://schemas.microsoft.com/office/drawing/2014/main" id="{EEA2127B-A988-4051-B72A-6D0175F803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Quantifying autoregulation from estimated model parameters: an optimization approach “.</a:t>
            </a: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  <p:pic>
        <p:nvPicPr>
          <p:cNvPr id="8" name="Google Shape;422;p53">
            <a:extLst>
              <a:ext uri="{FF2B5EF4-FFF2-40B4-BE49-F238E27FC236}">
                <a16:creationId xmlns:a16="http://schemas.microsoft.com/office/drawing/2014/main" id="{5767CDF8-6DFD-4626-BC83-1A07E49E65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116379-CBC2-4530-90A1-15922F2A9DD7}"/>
              </a:ext>
            </a:extLst>
          </p:cNvPr>
          <p:cNvSpPr txBox="1"/>
          <p:nvPr/>
        </p:nvSpPr>
        <p:spPr>
          <a:xfrm>
            <a:off x="5684310" y="4248980"/>
            <a:ext cx="2585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Medidas de curvas de ROC (Simpson)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2;p53">
            <a:extLst>
              <a:ext uri="{FF2B5EF4-FFF2-40B4-BE49-F238E27FC236}">
                <a16:creationId xmlns:a16="http://schemas.microsoft.com/office/drawing/2014/main" id="{B1A8040C-50C9-4F6C-A7DB-60612AD5B4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7;p53">
            <a:extLst>
              <a:ext uri="{FF2B5EF4-FFF2-40B4-BE49-F238E27FC236}">
                <a16:creationId xmlns:a16="http://schemas.microsoft.com/office/drawing/2014/main" id="{690BAF7B-B361-4B3B-983A-18EA6B571E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6" name="Google Shape;420;p53">
            <a:extLst>
              <a:ext uri="{FF2B5EF4-FFF2-40B4-BE49-F238E27FC236}">
                <a16:creationId xmlns:a16="http://schemas.microsoft.com/office/drawing/2014/main" id="{F1950DFC-5FBE-4270-83E6-BA1A40E5B1BF}"/>
              </a:ext>
            </a:extLst>
          </p:cNvPr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Edison Contreras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lang="es-MX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estimación de parámetros de un filtro FIR aplicado al Sistema de Autorregulación cerebral utilizando Redes Neuronales Artificiales.”</a:t>
            </a:r>
            <a:endParaRPr lang="en-US"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ráfico 82">
            <a:extLst>
              <a:ext uri="{FF2B5EF4-FFF2-40B4-BE49-F238E27FC236}">
                <a16:creationId xmlns:a16="http://schemas.microsoft.com/office/drawing/2014/main" id="{32757280-A9BB-45BD-99B1-1B8CCBCEB73E}"/>
              </a:ext>
            </a:extLst>
          </p:cNvPr>
          <p:cNvGrpSpPr/>
          <p:nvPr/>
        </p:nvGrpSpPr>
        <p:grpSpPr>
          <a:xfrm>
            <a:off x="2146160" y="2360168"/>
            <a:ext cx="5335580" cy="1561326"/>
            <a:chOff x="2146160" y="2360168"/>
            <a:chExt cx="5335580" cy="1561326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E51DFF-9A76-45A9-8F48-D9EF7221D28B}"/>
                </a:ext>
              </a:extLst>
            </p:cNvPr>
            <p:cNvSpPr/>
            <p:nvPr/>
          </p:nvSpPr>
          <p:spPr>
            <a:xfrm>
              <a:off x="2146160" y="23601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8CE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8A83A69-22E2-4540-BF17-0398355C176F}"/>
                </a:ext>
              </a:extLst>
            </p:cNvPr>
            <p:cNvSpPr txBox="1"/>
            <p:nvPr/>
          </p:nvSpPr>
          <p:spPr>
            <a:xfrm>
              <a:off x="2160700" y="23692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1</a:t>
              </a: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8E24114-2295-4271-A1C3-FF810015F0E5}"/>
                </a:ext>
              </a:extLst>
            </p:cNvPr>
            <p:cNvSpPr/>
            <p:nvPr/>
          </p:nvSpPr>
          <p:spPr>
            <a:xfrm>
              <a:off x="2146160" y="25794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2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E84AD38-2DD9-44AF-B143-C760F2EFB2D3}"/>
                </a:ext>
              </a:extLst>
            </p:cNvPr>
            <p:cNvSpPr txBox="1"/>
            <p:nvPr/>
          </p:nvSpPr>
          <p:spPr>
            <a:xfrm>
              <a:off x="2160700" y="25885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2</a:t>
              </a:r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EA908AF0-861E-4B8A-8291-7929346D0DA4}"/>
                </a:ext>
              </a:extLst>
            </p:cNvPr>
            <p:cNvSpPr/>
            <p:nvPr/>
          </p:nvSpPr>
          <p:spPr>
            <a:xfrm>
              <a:off x="2146160" y="2798769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E1D5E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D3FEE642-88A8-4EC7-969B-A873E33AE730}"/>
                </a:ext>
              </a:extLst>
            </p:cNvPr>
            <p:cNvSpPr txBox="1"/>
            <p:nvPr/>
          </p:nvSpPr>
          <p:spPr>
            <a:xfrm>
              <a:off x="2160700" y="2807874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3</a:t>
              </a: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2266ADCA-CCB2-4477-AE77-4FD1EC66ED5D}"/>
                </a:ext>
              </a:extLst>
            </p:cNvPr>
            <p:cNvSpPr/>
            <p:nvPr/>
          </p:nvSpPr>
          <p:spPr>
            <a:xfrm>
              <a:off x="2146160" y="30180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D5E8D4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23800AC-41FE-46D1-901C-899773E7AC54}"/>
                </a:ext>
              </a:extLst>
            </p:cNvPr>
            <p:cNvSpPr txBox="1"/>
            <p:nvPr/>
          </p:nvSpPr>
          <p:spPr>
            <a:xfrm>
              <a:off x="2160700" y="3027175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4</a:t>
              </a:r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D26D2AE-FDAE-48FF-B940-44BB42E167CA}"/>
                </a:ext>
              </a:extLst>
            </p:cNvPr>
            <p:cNvSpPr/>
            <p:nvPr/>
          </p:nvSpPr>
          <p:spPr>
            <a:xfrm>
              <a:off x="2146160" y="32373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E6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3A55928-E8C2-4FE2-9F0B-6412A09197E6}"/>
                </a:ext>
              </a:extLst>
            </p:cNvPr>
            <p:cNvSpPr txBox="1"/>
            <p:nvPr/>
          </p:nvSpPr>
          <p:spPr>
            <a:xfrm>
              <a:off x="2160700" y="32464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5</a:t>
              </a:r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A03D8F6-1129-48F3-8209-1245FEC562AF}"/>
                </a:ext>
              </a:extLst>
            </p:cNvPr>
            <p:cNvSpPr/>
            <p:nvPr/>
          </p:nvSpPr>
          <p:spPr>
            <a:xfrm>
              <a:off x="2146160" y="3456671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0BB9453-CCA3-442A-929F-D3B54D445827}"/>
                </a:ext>
              </a:extLst>
            </p:cNvPr>
            <p:cNvSpPr txBox="1"/>
            <p:nvPr/>
          </p:nvSpPr>
          <p:spPr>
            <a:xfrm>
              <a:off x="2160700" y="34657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6</a:t>
              </a:r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F6DF927-FE09-499C-81F4-9759C148FD49}"/>
                </a:ext>
              </a:extLst>
            </p:cNvPr>
            <p:cNvSpPr/>
            <p:nvPr/>
          </p:nvSpPr>
          <p:spPr>
            <a:xfrm>
              <a:off x="2146160" y="3675972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B1DDF0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E413F04-C06B-4163-ABDF-C432B684367E}"/>
                </a:ext>
              </a:extLst>
            </p:cNvPr>
            <p:cNvSpPr txBox="1"/>
            <p:nvPr/>
          </p:nvSpPr>
          <p:spPr>
            <a:xfrm>
              <a:off x="2160700" y="3685077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7</a:t>
              </a:r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A5BCBAD7-C681-4026-BA8D-A2D4F59F56F7}"/>
                </a:ext>
              </a:extLst>
            </p:cNvPr>
            <p:cNvSpPr/>
            <p:nvPr/>
          </p:nvSpPr>
          <p:spPr>
            <a:xfrm>
              <a:off x="3315602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1D119BB6-E484-4076-B007-914432576F8A}"/>
                </a:ext>
              </a:extLst>
            </p:cNvPr>
            <p:cNvSpPr/>
            <p:nvPr/>
          </p:nvSpPr>
          <p:spPr>
            <a:xfrm>
              <a:off x="5654487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DB10B6EE-B1EC-45E8-A6AA-97AB3772A9EB}"/>
                </a:ext>
              </a:extLst>
            </p:cNvPr>
            <p:cNvSpPr/>
            <p:nvPr/>
          </p:nvSpPr>
          <p:spPr>
            <a:xfrm>
              <a:off x="6458478" y="2871869"/>
              <a:ext cx="584721" cy="584801"/>
            </a:xfrm>
            <a:custGeom>
              <a:avLst/>
              <a:gdLst>
                <a:gd name="connsiteX0" fmla="*/ 584721 w 584721"/>
                <a:gd name="connsiteY0" fmla="*/ 292401 h 584801"/>
                <a:gd name="connsiteX1" fmla="*/ 292361 w 584721"/>
                <a:gd name="connsiteY1" fmla="*/ 584802 h 584801"/>
                <a:gd name="connsiteX2" fmla="*/ 0 w 584721"/>
                <a:gd name="connsiteY2" fmla="*/ 292401 h 584801"/>
                <a:gd name="connsiteX3" fmla="*/ 292361 w 584721"/>
                <a:gd name="connsiteY3" fmla="*/ 0 h 584801"/>
                <a:gd name="connsiteX4" fmla="*/ 584721 w 584721"/>
                <a:gd name="connsiteY4" fmla="*/ 292401 h 58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21" h="584801">
                  <a:moveTo>
                    <a:pt x="584721" y="292401"/>
                  </a:moveTo>
                  <a:cubicBezTo>
                    <a:pt x="584721" y="453890"/>
                    <a:pt x="453827" y="584802"/>
                    <a:pt x="292361" y="584802"/>
                  </a:cubicBezTo>
                  <a:cubicBezTo>
                    <a:pt x="130894" y="584802"/>
                    <a:pt x="0" y="453890"/>
                    <a:pt x="0" y="292401"/>
                  </a:cubicBezTo>
                  <a:cubicBezTo>
                    <a:pt x="0" y="130912"/>
                    <a:pt x="130894" y="0"/>
                    <a:pt x="292361" y="0"/>
                  </a:cubicBezTo>
                  <a:cubicBezTo>
                    <a:pt x="453827" y="0"/>
                    <a:pt x="584721" y="130912"/>
                    <a:pt x="584721" y="292401"/>
                  </a:cubicBez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grpSp>
          <p:nvGrpSpPr>
            <p:cNvPr id="28" name="Gráfico 82">
              <a:extLst>
                <a:ext uri="{FF2B5EF4-FFF2-40B4-BE49-F238E27FC236}">
                  <a16:creationId xmlns:a16="http://schemas.microsoft.com/office/drawing/2014/main" id="{32757280-A9BB-45BD-99B1-1B8CCBCEB73E}"/>
                </a:ext>
              </a:extLst>
            </p:cNvPr>
            <p:cNvGrpSpPr/>
            <p:nvPr/>
          </p:nvGrpSpPr>
          <p:grpSpPr>
            <a:xfrm>
              <a:off x="6677749" y="3058275"/>
              <a:ext cx="138871" cy="211990"/>
              <a:chOff x="6677749" y="3058275"/>
              <a:chExt cx="138871" cy="211990"/>
            </a:xfrm>
            <a:solidFill>
              <a:srgbClr val="000000"/>
            </a:solidFill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3C4D468-34D2-4B71-94FD-BA0A947BB761}"/>
                  </a:ext>
                </a:extLst>
              </p:cNvPr>
              <p:cNvSpPr txBox="1"/>
              <p:nvPr/>
            </p:nvSpPr>
            <p:spPr>
              <a:xfrm>
                <a:off x="6586309" y="3012555"/>
                <a:ext cx="321751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ARI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D16D427-5FE8-474C-9D6E-874ED5179751}"/>
                  </a:ext>
                </a:extLst>
              </p:cNvPr>
              <p:cNvSpPr txBox="1"/>
              <p:nvPr/>
            </p:nvSpPr>
            <p:spPr>
              <a:xfrm>
                <a:off x="6615545" y="3114895"/>
                <a:ext cx="263279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(i)</a:t>
                </a:r>
              </a:p>
            </p:txBody>
          </p:sp>
        </p:grp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9BD3D03A-7329-46D4-A301-4762F021C684}"/>
                </a:ext>
              </a:extLst>
            </p:cNvPr>
            <p:cNvSpPr/>
            <p:nvPr/>
          </p:nvSpPr>
          <p:spPr>
            <a:xfrm>
              <a:off x="4001553" y="374907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12F3B2D-9B70-460E-8503-ACA9C6F149AE}"/>
                </a:ext>
              </a:extLst>
            </p:cNvPr>
            <p:cNvSpPr txBox="1"/>
            <p:nvPr/>
          </p:nvSpPr>
          <p:spPr>
            <a:xfrm>
              <a:off x="3977279" y="3722850"/>
              <a:ext cx="1510350" cy="19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Redes neuronales FeedFordward</a:t>
              </a:r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F2C8159B-FCC1-42F2-B743-1C1E8408E852}"/>
                </a:ext>
              </a:extLst>
            </p:cNvPr>
            <p:cNvSpPr/>
            <p:nvPr/>
          </p:nvSpPr>
          <p:spPr>
            <a:xfrm>
              <a:off x="6019937" y="371252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7807FCB-8445-420A-8E7C-379C60FD465B}"/>
                </a:ext>
              </a:extLst>
            </p:cNvPr>
            <p:cNvSpPr txBox="1"/>
            <p:nvPr/>
          </p:nvSpPr>
          <p:spPr>
            <a:xfrm>
              <a:off x="6213549" y="3685077"/>
              <a:ext cx="1067270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 = {0,1,2,3,4,5,6,7,8,9}</a:t>
              </a:r>
            </a:p>
          </p:txBody>
        </p:sp>
      </p:grpSp>
      <p:pic>
        <p:nvPicPr>
          <p:cNvPr id="36" name="Imagen 3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94E0D48-D011-467E-B18F-2FAE6B92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65" y="2722796"/>
            <a:ext cx="1215204" cy="7333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5" name="Google Shape;420;p53">
            <a:extLst>
              <a:ext uri="{FF2B5EF4-FFF2-40B4-BE49-F238E27FC236}">
                <a16:creationId xmlns:a16="http://schemas.microsoft.com/office/drawing/2014/main" id="{EF295913-A656-4778-947A-8147F3AA4D0C}"/>
              </a:ext>
            </a:extLst>
          </p:cNvPr>
          <p:cNvSpPr txBox="1"/>
          <p:nvPr/>
        </p:nvSpPr>
        <p:spPr>
          <a:xfrm>
            <a:off x="394125" y="3942631"/>
            <a:ext cx="2459078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618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detección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</a:t>
            </a: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sistemas dentro del organismos.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CÁLCULO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1D34543-56C4-42C9-B169-0D767FE61A9F}"/>
              </a:ext>
            </a:extLst>
          </p:cNvPr>
          <p:cNvSpPr txBox="1"/>
          <p:nvPr/>
        </p:nvSpPr>
        <p:spPr>
          <a:xfrm>
            <a:off x="2723314" y="1776055"/>
            <a:ext cx="3697371" cy="1319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 = </a:t>
            </a:r>
            <a:r>
              <a:rPr lang="es-CL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(SVC(gamma='auto'),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{'C': [1000, 2000, 4000],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'kernel':['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rbf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','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poly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']}, 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=2)</a:t>
            </a:r>
          </a:p>
        </p:txBody>
      </p:sp>
      <p:sp>
        <p:nvSpPr>
          <p:cNvPr id="6" name="Google Shape;427;p54">
            <a:extLst>
              <a:ext uri="{FF2B5EF4-FFF2-40B4-BE49-F238E27FC236}">
                <a16:creationId xmlns:a16="http://schemas.microsoft.com/office/drawing/2014/main" id="{90322C16-DFE4-4CBA-9D98-A90D32E4A10A}"/>
              </a:ext>
            </a:extLst>
          </p:cNvPr>
          <p:cNvSpPr txBox="1">
            <a:spLocks/>
          </p:cNvSpPr>
          <p:nvPr/>
        </p:nvSpPr>
        <p:spPr>
          <a:xfrm>
            <a:off x="2117251" y="5052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/>
              <a:t>PROPUESTA DE MODELO</a:t>
            </a:r>
            <a:endParaRPr lang="es-CL" sz="3000" dirty="0"/>
          </a:p>
        </p:txBody>
      </p:sp>
      <p:sp>
        <p:nvSpPr>
          <p:cNvPr id="7" name="Google Shape;430;p54">
            <a:extLst>
              <a:ext uri="{FF2B5EF4-FFF2-40B4-BE49-F238E27FC236}">
                <a16:creationId xmlns:a16="http://schemas.microsoft.com/office/drawing/2014/main" id="{6981D2BD-B6B9-4A61-8BA7-E90FCA3D232B}"/>
              </a:ext>
            </a:extLst>
          </p:cNvPr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Combinatoria de Hiperparámetros.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432;p54">
            <a:extLst>
              <a:ext uri="{FF2B5EF4-FFF2-40B4-BE49-F238E27FC236}">
                <a16:creationId xmlns:a16="http://schemas.microsoft.com/office/drawing/2014/main" id="{AC021CDB-C52A-4F29-990C-148E9D39E5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7DDE828-1652-41AC-A0DF-B436FDDD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4" y="3650876"/>
            <a:ext cx="1969721" cy="987374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AEECB5E-CC13-42C4-920D-4E89203E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5" y="3500445"/>
            <a:ext cx="1137805" cy="1137805"/>
          </a:xfrm>
          <a:prstGeom prst="rect">
            <a:avLst/>
          </a:prstGeom>
        </p:spPr>
      </p:pic>
      <p:sp>
        <p:nvSpPr>
          <p:cNvPr id="10" name="Google Shape;280;p46">
            <a:extLst>
              <a:ext uri="{FF2B5EF4-FFF2-40B4-BE49-F238E27FC236}">
                <a16:creationId xmlns:a16="http://schemas.microsoft.com/office/drawing/2014/main" id="{A2FC121B-8DFB-4A2A-98D9-57D6D51285DE}"/>
              </a:ext>
            </a:extLst>
          </p:cNvPr>
          <p:cNvSpPr txBox="1"/>
          <p:nvPr/>
        </p:nvSpPr>
        <p:spPr>
          <a:xfrm>
            <a:off x="2830146" y="4689327"/>
            <a:ext cx="378850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Tecnologias utilizadas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(Python 3.7.8 &amp; Scikit Learn 0.24)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50771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42961" y="1714349"/>
            <a:ext cx="4147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2950" y="1584851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30623" y="2314528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78">
            <a:extLst>
              <a:ext uri="{FF2B5EF4-FFF2-40B4-BE49-F238E27FC236}">
                <a16:creationId xmlns:a16="http://schemas.microsoft.com/office/drawing/2014/main" id="{7EE61F4D-023B-4974-9C63-81B30D30FD2E}"/>
              </a:ext>
            </a:extLst>
          </p:cNvPr>
          <p:cNvGrpSpPr/>
          <p:nvPr/>
        </p:nvGrpSpPr>
        <p:grpSpPr>
          <a:xfrm>
            <a:off x="5272950" y="2794065"/>
            <a:ext cx="3319496" cy="705554"/>
            <a:chOff x="5272950" y="2398276"/>
            <a:chExt cx="3319496" cy="705554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BC3DFF5-FC91-4D39-A6B2-4242D4AAF062}"/>
                </a:ext>
              </a:extLst>
            </p:cNvPr>
            <p:cNvSpPr/>
            <p:nvPr/>
          </p:nvSpPr>
          <p:spPr>
            <a:xfrm>
              <a:off x="5272950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7F4AA22-9CD3-471B-9B9C-B212188E2FF0}"/>
                </a:ext>
              </a:extLst>
            </p:cNvPr>
            <p:cNvSpPr txBox="1"/>
            <p:nvPr/>
          </p:nvSpPr>
          <p:spPr>
            <a:xfrm>
              <a:off x="5319822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H(1)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7BA00929-C161-48FA-84FF-F1686131E099}"/>
                </a:ext>
              </a:extLst>
            </p:cNvPr>
            <p:cNvSpPr/>
            <p:nvPr/>
          </p:nvSpPr>
          <p:spPr>
            <a:xfrm>
              <a:off x="5747163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B5348E3-8AC4-4867-A94C-318810E5D08C}"/>
                </a:ext>
              </a:extLst>
            </p:cNvPr>
            <p:cNvSpPr txBox="1"/>
            <p:nvPr/>
          </p:nvSpPr>
          <p:spPr>
            <a:xfrm>
              <a:off x="5794036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H(2)</a:t>
              </a: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41A15FE8-3976-479D-B6FB-7CD79A3EBA7D}"/>
                </a:ext>
              </a:extLst>
            </p:cNvPr>
            <p:cNvSpPr/>
            <p:nvPr/>
          </p:nvSpPr>
          <p:spPr>
            <a:xfrm>
              <a:off x="6221377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D02D999-230B-43E9-A276-758387A2EA5F}"/>
                </a:ext>
              </a:extLst>
            </p:cNvPr>
            <p:cNvSpPr txBox="1"/>
            <p:nvPr/>
          </p:nvSpPr>
          <p:spPr>
            <a:xfrm>
              <a:off x="6268249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H(3)</a:t>
              </a: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4FB0271B-816B-41FC-A382-DB2703CDB135}"/>
                </a:ext>
              </a:extLst>
            </p:cNvPr>
            <p:cNvSpPr/>
            <p:nvPr/>
          </p:nvSpPr>
          <p:spPr>
            <a:xfrm>
              <a:off x="6695591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C245F7D-A9CC-4626-BEC8-814B4EB9F645}"/>
                </a:ext>
              </a:extLst>
            </p:cNvPr>
            <p:cNvSpPr txBox="1"/>
            <p:nvPr/>
          </p:nvSpPr>
          <p:spPr>
            <a:xfrm>
              <a:off x="6742463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H(4)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065D8151-A1F7-46EE-9B52-EB47C9C68724}"/>
                </a:ext>
              </a:extLst>
            </p:cNvPr>
            <p:cNvSpPr/>
            <p:nvPr/>
          </p:nvSpPr>
          <p:spPr>
            <a:xfrm>
              <a:off x="7169805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C83D4EA-307E-4113-8752-6530605B39E3}"/>
                </a:ext>
              </a:extLst>
            </p:cNvPr>
            <p:cNvSpPr txBox="1"/>
            <p:nvPr/>
          </p:nvSpPr>
          <p:spPr>
            <a:xfrm>
              <a:off x="7216677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H(5)</a:t>
              </a:r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EC64335D-2E6E-4657-BA6E-A3CCB80D9151}"/>
                </a:ext>
              </a:extLst>
            </p:cNvPr>
            <p:cNvSpPr/>
            <p:nvPr/>
          </p:nvSpPr>
          <p:spPr>
            <a:xfrm>
              <a:off x="7644018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B8070CE-EB3F-421B-83E8-C6172AF42AED}"/>
                </a:ext>
              </a:extLst>
            </p:cNvPr>
            <p:cNvSpPr txBox="1"/>
            <p:nvPr/>
          </p:nvSpPr>
          <p:spPr>
            <a:xfrm>
              <a:off x="7690891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H(6)</a:t>
              </a:r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796F95C5-9264-4A65-834D-8A301D401B76}"/>
                </a:ext>
              </a:extLst>
            </p:cNvPr>
            <p:cNvSpPr/>
            <p:nvPr/>
          </p:nvSpPr>
          <p:spPr>
            <a:xfrm>
              <a:off x="8118232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9EE2B61-0A11-4E3A-9C30-799F9013B627}"/>
                </a:ext>
              </a:extLst>
            </p:cNvPr>
            <p:cNvSpPr txBox="1"/>
            <p:nvPr/>
          </p:nvSpPr>
          <p:spPr>
            <a:xfrm>
              <a:off x="8165105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H(7)</a:t>
              </a: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AB098CB-EB79-4AC4-BA1B-3800AC8B9732}"/>
                </a:ext>
              </a:extLst>
            </p:cNvPr>
            <p:cNvSpPr/>
            <p:nvPr/>
          </p:nvSpPr>
          <p:spPr>
            <a:xfrm>
              <a:off x="5272950" y="2751053"/>
              <a:ext cx="3319496" cy="352777"/>
            </a:xfrm>
            <a:custGeom>
              <a:avLst/>
              <a:gdLst>
                <a:gd name="connsiteX0" fmla="*/ 0 w 3319496"/>
                <a:gd name="connsiteY0" fmla="*/ 0 h 352777"/>
                <a:gd name="connsiteX1" fmla="*/ 3319497 w 3319496"/>
                <a:gd name="connsiteY1" fmla="*/ 0 h 352777"/>
                <a:gd name="connsiteX2" fmla="*/ 3319497 w 3319496"/>
                <a:gd name="connsiteY2" fmla="*/ 352778 h 352777"/>
                <a:gd name="connsiteX3" fmla="*/ 0 w 3319496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9496" h="352777">
                  <a:moveTo>
                    <a:pt x="0" y="0"/>
                  </a:moveTo>
                  <a:lnTo>
                    <a:pt x="3319497" y="0"/>
                  </a:lnTo>
                  <a:lnTo>
                    <a:pt x="3319497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AD9D5"/>
            </a:solidFill>
            <a:ln w="7896" cap="flat">
              <a:solidFill>
                <a:srgbClr val="AE41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C5091-F2C3-46B6-9FCA-D0EF19F5AB4C}"/>
                </a:ext>
              </a:extLst>
            </p:cNvPr>
            <p:cNvSpPr txBox="1"/>
            <p:nvPr/>
          </p:nvSpPr>
          <p:spPr>
            <a:xfrm>
              <a:off x="5967914" y="2815576"/>
              <a:ext cx="1895071" cy="213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108 </a:t>
              </a:r>
              <a:r>
                <a:rPr lang="es-CL" sz="790" i="1" dirty="0">
                  <a:latin typeface="Helvetica"/>
                  <a:cs typeface="Helvetica"/>
                  <a:sym typeface="Helvetica"/>
                  <a:rtl val="0"/>
                </a:rPr>
                <a:t>REGISTROS </a:t>
              </a:r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 27 PACIENTES</a:t>
              </a:r>
            </a:p>
          </p:txBody>
        </p:sp>
      </p:grpSp>
      <p:sp>
        <p:nvSpPr>
          <p:cNvPr id="27" name="Google Shape;280;p46">
            <a:extLst>
              <a:ext uri="{FF2B5EF4-FFF2-40B4-BE49-F238E27FC236}">
                <a16:creationId xmlns:a16="http://schemas.microsoft.com/office/drawing/2014/main" id="{71DEB009-B956-4C20-B39F-445CC435E37E}"/>
              </a:ext>
            </a:extLst>
          </p:cNvPr>
          <p:cNvSpPr txBox="1"/>
          <p:nvPr/>
        </p:nvSpPr>
        <p:spPr>
          <a:xfrm>
            <a:off x="5332278" y="3516059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validación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46;p56">
            <a:extLst>
              <a:ext uri="{FF2B5EF4-FFF2-40B4-BE49-F238E27FC236}">
                <a16:creationId xmlns:a16="http://schemas.microsoft.com/office/drawing/2014/main" id="{1B3F9145-F0FF-4F96-855E-D513B6C16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D41DE10E-88A1-46C9-9D3C-3142C31A1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693"/>
              </p:ext>
            </p:extLst>
          </p:nvPr>
        </p:nvGraphicFramePr>
        <p:xfrm>
          <a:off x="1315570" y="1460862"/>
          <a:ext cx="6096000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172915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61202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894493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076576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1612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12817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4868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4112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1</a:t>
                      </a:r>
                      <a:endParaRPr lang="es-CL" sz="1000" b="1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2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3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4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5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6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7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ARI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62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1,060825732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-0,053974097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-0,764086932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-0,302593502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0,093517156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-0,181671724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0,124859242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8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1,571385437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-0,089238978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-0,642554652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-0,31582773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0,110879565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-0,366539243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0,254141252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2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1,5320158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-0,9836274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-0,185340416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-0,458009377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0,240792087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-0,138942476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-0,060473619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7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76736"/>
                  </a:ext>
                </a:extLst>
              </a:tr>
            </a:tbl>
          </a:graphicData>
        </a:graphic>
      </p:graphicFrame>
      <p:sp>
        <p:nvSpPr>
          <p:cNvPr id="17" name="Google Shape;280;p46">
            <a:extLst>
              <a:ext uri="{FF2B5EF4-FFF2-40B4-BE49-F238E27FC236}">
                <a16:creationId xmlns:a16="http://schemas.microsoft.com/office/drawing/2014/main" id="{8EF4276A-FEBD-4FDE-938F-755328854508}"/>
              </a:ext>
            </a:extLst>
          </p:cNvPr>
          <p:cNvSpPr txBox="1"/>
          <p:nvPr/>
        </p:nvSpPr>
        <p:spPr>
          <a:xfrm>
            <a:off x="2580820" y="3395024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muestra de datos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451;p56">
            <a:extLst>
              <a:ext uri="{FF2B5EF4-FFF2-40B4-BE49-F238E27FC236}">
                <a16:creationId xmlns:a16="http://schemas.microsoft.com/office/drawing/2014/main" id="{B16963E6-F90C-439B-8BB4-5678484B23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67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44925" y="1597113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44925" y="2536276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prueba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44925" y="3428351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combinatoria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Google Shape;529;p65"/>
              <p:cNvSpPr txBox="1"/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Utilizando datos aleatorios.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27 pacientes expuestos a cambios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m:t>CO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ar-A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Normocapnia a Hipercapnia.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529" name="Google Shape;529;p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CFBED7-B488-4E20-8CEF-22F2BEC79851}"/>
              </a:ext>
            </a:extLst>
          </p:cNvPr>
          <p:cNvSpPr txBox="1"/>
          <p:nvPr/>
        </p:nvSpPr>
        <p:spPr>
          <a:xfrm>
            <a:off x="6662662" y="34449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8307E7-724B-4030-8445-A2C7708ECD1C}"/>
              </a:ext>
            </a:extLst>
          </p:cNvPr>
          <p:cNvSpPr txBox="1"/>
          <p:nvPr/>
        </p:nvSpPr>
        <p:spPr>
          <a:xfrm>
            <a:off x="6857645" y="41307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5901EF-E886-454A-9270-979C7B389230}"/>
              </a:ext>
            </a:extLst>
          </p:cNvPr>
          <p:cNvSpPr txBox="1"/>
          <p:nvPr/>
        </p:nvSpPr>
        <p:spPr>
          <a:xfrm>
            <a:off x="2016703" y="411060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9EF018-7E27-4A62-B1B8-658E681C1D0A}"/>
              </a:ext>
            </a:extLst>
          </p:cNvPr>
          <p:cNvSpPr txBox="1"/>
          <p:nvPr/>
        </p:nvSpPr>
        <p:spPr>
          <a:xfrm>
            <a:off x="4376662" y="409043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 y Contreras. 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 de 0.94 expuesto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7031076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988656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69338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73580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exacto.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85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ENFERMEDADES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19314" y="2065555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2089751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el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exacto y eficaz utilizando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835" y="3159254"/>
            <a:ext cx="1677906" cy="163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1411</Words>
  <Application>Microsoft Office PowerPoint</Application>
  <PresentationFormat>Presentación en pantalla (16:9)</PresentationFormat>
  <Paragraphs>399</Paragraphs>
  <Slides>40</Slides>
  <Notes>33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6" baseType="lpstr">
      <vt:lpstr>Roboto Condensed</vt:lpstr>
      <vt:lpstr>Exo 2</vt:lpstr>
      <vt:lpstr>Red Hat Display</vt:lpstr>
      <vt:lpstr>Courier New</vt:lpstr>
      <vt:lpstr>Helvetica</vt:lpstr>
      <vt:lpstr>Times New Roman</vt:lpstr>
      <vt:lpstr>Roboto</vt:lpstr>
      <vt:lpstr>Roboto Condensed Light</vt:lpstr>
      <vt:lpstr>Calibri</vt:lpstr>
      <vt:lpstr>Squada One</vt:lpstr>
      <vt:lpstr>Cambria Math</vt:lpstr>
      <vt:lpstr>Red Hat Text</vt:lpstr>
      <vt:lpstr>Fira Sans Extra Condensed Medium</vt:lpstr>
      <vt:lpstr>Arial</vt:lpstr>
      <vt:lpstr>Tech Newsletter by Slidesgo</vt:lpstr>
      <vt:lpstr>Document</vt:lpstr>
      <vt:lpstr>“Método de estimación del índice de Autorregulación Cerebral utilizando SVM”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SUPPORT VECTOR MACHINE</vt:lpstr>
      <vt:lpstr>SUPPORT VECTOR MACHINE</vt:lpstr>
      <vt:lpstr>METODOLOGÍA</vt:lpstr>
      <vt:lpstr>LÍNEA DE TIEMPO INVESTIGATIVA</vt:lpstr>
      <vt:lpstr>DESCRIPCIÓN DE MODELO ACTUAL</vt:lpstr>
      <vt:lpstr>DESCRIPCIÓN DE MODELO ACTUAL</vt:lpstr>
      <vt:lpstr>DESCRIPCIÓN DE MODELO ACTUAL</vt:lpstr>
      <vt:lpstr>DESARROLLO</vt:lpstr>
      <vt:lpstr>DESCRIPCIÓN DEL FLUJOGRAMA DE CÁLCULO</vt:lpstr>
      <vt:lpstr>PROPUESTA DE MODELO</vt:lpstr>
      <vt:lpstr>Presentación de PowerPoint</vt:lpstr>
      <vt:lpstr>ANÁLISIS DE DATOS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  <vt:lpstr>Presentación de PowerPoint</vt:lpstr>
      <vt:lpstr>ENFERMEDADES COMPROMETIDAS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92</cp:revision>
  <dcterms:modified xsi:type="dcterms:W3CDTF">2021-03-30T03:56:31Z</dcterms:modified>
</cp:coreProperties>
</file>